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2"/>
  </p:notesMasterIdLst>
  <p:handoutMasterIdLst>
    <p:handoutMasterId r:id="rId13"/>
  </p:handoutMasterIdLst>
  <p:sldIdLst>
    <p:sldId id="320" r:id="rId5"/>
    <p:sldId id="310" r:id="rId6"/>
    <p:sldId id="265" r:id="rId7"/>
    <p:sldId id="314" r:id="rId8"/>
    <p:sldId id="315" r:id="rId9"/>
    <p:sldId id="321" r:id="rId10"/>
    <p:sldId id="322" r:id="rId11"/>
  </p:sldIdLst>
  <p:sldSz cx="12188825" cy="6858000"/>
  <p:notesSz cx="6858000" cy="9144000"/>
  <p:custDataLst>
    <p:tags r:id="rId14"/>
  </p:custDataLst>
  <p:defaultTextStyle>
    <a:defPPr rtl="0">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59273" autoAdjust="0"/>
  </p:normalViewPr>
  <p:slideViewPr>
    <p:cSldViewPr showGuides="1">
      <p:cViewPr varScale="1">
        <p:scale>
          <a:sx n="52" d="100"/>
          <a:sy n="52" d="100"/>
        </p:scale>
        <p:origin x="1872" y="58"/>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93" d="100"/>
          <a:sy n="93" d="100"/>
        </p:scale>
        <p:origin x="3456"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Контейнер за горен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bg-BG" dirty="0"/>
          </a:p>
        </p:txBody>
      </p:sp>
      <p:sp>
        <p:nvSpPr>
          <p:cNvPr id="3" name="Контейнер за 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447DCE51-8736-4BA2-823E-D95FD8CF3DE3}" type="datetime1">
              <a:rPr lang="bg-BG" smtClean="0"/>
              <a:pPr algn="r" rtl="0"/>
              <a:t>17.05.2023</a:t>
            </a:fld>
            <a:endParaRPr lang="bg-BG" dirty="0"/>
          </a:p>
        </p:txBody>
      </p:sp>
      <p:sp>
        <p:nvSpPr>
          <p:cNvPr id="4" name="Контейнер за долен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bg-BG" dirty="0"/>
          </a:p>
        </p:txBody>
      </p:sp>
      <p:sp>
        <p:nvSpPr>
          <p:cNvPr id="5" name="Контейнер за номер на слайд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D9F912AB-2776-42F2-A957-313FC7EFEDB9}" type="slidenum">
              <a:rPr lang="bg-BG" smtClean="0"/>
              <a:pPr algn="r" rtl="0"/>
              <a:t>‹#›</a:t>
            </a:fld>
            <a:endParaRPr lang="bg-BG"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Контейнер за горен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lang="bg-BG" dirty="0"/>
          </a:p>
        </p:txBody>
      </p:sp>
      <p:sp>
        <p:nvSpPr>
          <p:cNvPr id="3" name="Контейнер за 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vl1pPr>
          </a:lstStyle>
          <a:p>
            <a:fld id="{0E776593-91F3-44D2-95C6-51BF1BFE98B0}" type="datetime1">
              <a:rPr lang="bg-BG" smtClean="0"/>
              <a:pPr/>
              <a:t>17.05.2023</a:t>
            </a:fld>
            <a:endParaRPr lang="bg-BG" dirty="0"/>
          </a:p>
        </p:txBody>
      </p:sp>
      <p:sp>
        <p:nvSpPr>
          <p:cNvPr id="4" name="Контейнер за изображение на слайд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bg-BG" dirty="0"/>
          </a:p>
        </p:txBody>
      </p:sp>
      <p:sp>
        <p:nvSpPr>
          <p:cNvPr id="5" name="Контейнер за бележ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6" name="Контейнер за долен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lang="bg-BG" dirty="0"/>
          </a:p>
        </p:txBody>
      </p:sp>
      <p:sp>
        <p:nvSpPr>
          <p:cNvPr id="7" name="Контейнер за номер на слайд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vl1pPr>
          </a:lstStyle>
          <a:p>
            <a:fld id="{F93199CD-3E1B-4AE6-990F-76F925F5EA9F}" type="slidenum">
              <a:rPr lang="bg-BG" smtClean="0"/>
              <a:pPr/>
              <a:t>‹#›</a:t>
            </a:fld>
            <a:endParaRPr lang="bg-BG"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Уважаема комисия, Уважаема г-жо Директор, уважаеми гости (</a:t>
            </a:r>
            <a:r>
              <a:rPr lang="bg-BG" sz="1200" i="1" kern="1200" dirty="0" smtClean="0">
                <a:solidFill>
                  <a:schemeClr val="tx1"/>
                </a:solidFill>
                <a:effectLst/>
                <a:latin typeface="+mn-lt"/>
                <a:ea typeface="+mn-ea"/>
                <a:cs typeface="+mn-cs"/>
              </a:rPr>
              <a:t>ако има такива/ или поименно – ако е един конкретен гост</a:t>
            </a:r>
            <a:r>
              <a:rPr lang="bg-BG" sz="1200" kern="1200" dirty="0" smtClean="0">
                <a:solidFill>
                  <a:schemeClr val="tx1"/>
                </a:solidFill>
                <a:effectLst/>
                <a:latin typeface="+mn-lt"/>
                <a:ea typeface="+mn-ea"/>
                <a:cs typeface="+mn-cs"/>
              </a:rPr>
              <a:t>)</a:t>
            </a:r>
          </a:p>
          <a:p>
            <a:r>
              <a:rPr lang="bg-BG" sz="1200" kern="1200" dirty="0" smtClean="0">
                <a:solidFill>
                  <a:schemeClr val="tx1"/>
                </a:solidFill>
                <a:effectLst/>
                <a:latin typeface="+mn-lt"/>
                <a:ea typeface="+mn-ea"/>
                <a:cs typeface="+mn-cs"/>
              </a:rPr>
              <a:t>Аз съм …..</a:t>
            </a:r>
          </a:p>
          <a:p>
            <a:r>
              <a:rPr lang="bg-BG" sz="1200" kern="1200" dirty="0" smtClean="0">
                <a:solidFill>
                  <a:schemeClr val="tx1"/>
                </a:solidFill>
                <a:effectLst/>
                <a:latin typeface="+mn-lt"/>
                <a:ea typeface="+mn-ea"/>
                <a:cs typeface="+mn-cs"/>
              </a:rPr>
              <a:t>Темата на моят дипломен проект е …</a:t>
            </a:r>
          </a:p>
          <a:p>
            <a:r>
              <a:rPr lang="bg-BG" sz="1200" kern="1200" dirty="0" smtClean="0">
                <a:solidFill>
                  <a:schemeClr val="tx1"/>
                </a:solidFill>
                <a:effectLst/>
                <a:latin typeface="+mn-lt"/>
                <a:ea typeface="+mn-ea"/>
                <a:cs typeface="+mn-cs"/>
              </a:rPr>
              <a:t>В практиката често се налага да се демонстрира работа с дадено приложение (например, при демонстриране на  нов софтуерен продукт, при изработване на учебни материали и </a:t>
            </a:r>
            <a:r>
              <a:rPr lang="bg-BG" sz="1200" kern="1200" dirty="0" err="1" smtClean="0">
                <a:solidFill>
                  <a:schemeClr val="tx1"/>
                </a:solidFill>
                <a:effectLst/>
                <a:latin typeface="+mn-lt"/>
                <a:ea typeface="+mn-ea"/>
                <a:cs typeface="+mn-cs"/>
              </a:rPr>
              <a:t>т.н</a:t>
            </a:r>
            <a:r>
              <a:rPr lang="bg-BG" sz="1200" kern="1200" dirty="0" smtClean="0">
                <a:solidFill>
                  <a:schemeClr val="tx1"/>
                </a:solidFill>
                <a:effectLst/>
                <a:latin typeface="+mn-lt"/>
                <a:ea typeface="+mn-ea"/>
                <a:cs typeface="+mn-cs"/>
              </a:rPr>
              <a:t>). Редица приложения имат вградена функция за запис на даден работен сеанс като видео файл. Например </a:t>
            </a:r>
            <a:r>
              <a:rPr lang="en-US" sz="1200" kern="1200" dirty="0" smtClean="0">
                <a:solidFill>
                  <a:schemeClr val="tx1"/>
                </a:solidFill>
                <a:effectLst/>
                <a:latin typeface="+mn-lt"/>
                <a:ea typeface="+mn-ea"/>
                <a:cs typeface="+mn-cs"/>
              </a:rPr>
              <a:t>Teams. </a:t>
            </a:r>
            <a:r>
              <a:rPr lang="bg-BG" sz="1200" kern="1200" dirty="0" smtClean="0">
                <a:solidFill>
                  <a:schemeClr val="tx1"/>
                </a:solidFill>
                <a:effectLst/>
                <a:latin typeface="+mn-lt"/>
                <a:ea typeface="+mn-ea"/>
                <a:cs typeface="+mn-cs"/>
              </a:rPr>
              <a:t>Има и самостоятелни приложение за запис на екрана. Но практически няма приложение което да „прехване“ конкретен прозорец и да запише работата с него. Това е задачата която се опитах да реша в моя дипломен проект  - да разработя приложение</a:t>
            </a:r>
            <a:r>
              <a:rPr lang="en-US" sz="1200" kern="1200" dirty="0" smtClean="0">
                <a:solidFill>
                  <a:schemeClr val="tx1"/>
                </a:solidFill>
                <a:effectLst/>
                <a:latin typeface="+mn-lt"/>
                <a:ea typeface="+mn-ea"/>
                <a:cs typeface="+mn-cs"/>
              </a:rPr>
              <a:t>, </a:t>
            </a:r>
            <a:r>
              <a:rPr lang="bg-BG" sz="1200" kern="1200" dirty="0" smtClean="0">
                <a:solidFill>
                  <a:schemeClr val="tx1"/>
                </a:solidFill>
                <a:effectLst/>
                <a:latin typeface="+mn-lt"/>
                <a:ea typeface="+mn-ea"/>
                <a:cs typeface="+mn-cs"/>
              </a:rPr>
              <a:t>което да  идентифицира активния прозорец на зададено приложение и записва действията в него  във видео файл.</a:t>
            </a:r>
          </a:p>
          <a:p>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1</a:t>
            </a:fld>
            <a:endParaRPr lang="bg-BG" dirty="0"/>
          </a:p>
        </p:txBody>
      </p:sp>
    </p:spTree>
    <p:extLst>
      <p:ext uri="{BB962C8B-B14F-4D97-AF65-F5344CB8AC3E}">
        <p14:creationId xmlns:p14="http://schemas.microsoft.com/office/powerpoint/2010/main" val="3272523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За решаването на поставената ми задача избрах да я реализирам на Python. </a:t>
            </a:r>
          </a:p>
          <a:p>
            <a:r>
              <a:rPr lang="bg-BG" sz="1200" kern="1200" dirty="0" smtClean="0">
                <a:solidFill>
                  <a:schemeClr val="tx1"/>
                </a:solidFill>
                <a:effectLst/>
                <a:latin typeface="+mn-lt"/>
                <a:ea typeface="+mn-ea"/>
                <a:cs typeface="+mn-cs"/>
              </a:rPr>
              <a:t>Python е език за програмиране от високо ниво, интерпретативен, интерактивен, обектно ориентиран, създаден от </a:t>
            </a:r>
            <a:r>
              <a:rPr lang="bg-BG" sz="1200" kern="1200" dirty="0" err="1" smtClean="0">
                <a:solidFill>
                  <a:schemeClr val="tx1"/>
                </a:solidFill>
                <a:effectLst/>
                <a:latin typeface="+mn-lt"/>
                <a:ea typeface="+mn-ea"/>
                <a:cs typeface="+mn-cs"/>
              </a:rPr>
              <a:t>Гуидо</a:t>
            </a:r>
            <a:r>
              <a:rPr lang="bg-BG" sz="1200" kern="1200" dirty="0" smtClean="0">
                <a:solidFill>
                  <a:schemeClr val="tx1"/>
                </a:solidFill>
                <a:effectLst/>
                <a:latin typeface="+mn-lt"/>
                <a:ea typeface="+mn-ea"/>
                <a:cs typeface="+mn-cs"/>
              </a:rPr>
              <a:t> ван </a:t>
            </a:r>
            <a:r>
              <a:rPr lang="bg-BG" sz="1200" kern="1200" dirty="0" err="1" smtClean="0">
                <a:solidFill>
                  <a:schemeClr val="tx1"/>
                </a:solidFill>
                <a:effectLst/>
                <a:latin typeface="+mn-lt"/>
                <a:ea typeface="+mn-ea"/>
                <a:cs typeface="+mn-cs"/>
              </a:rPr>
              <a:t>Росум</a:t>
            </a:r>
            <a:r>
              <a:rPr lang="bg-BG" sz="1200" kern="1200" dirty="0" smtClean="0">
                <a:solidFill>
                  <a:schemeClr val="tx1"/>
                </a:solidFill>
                <a:effectLst/>
                <a:latin typeface="+mn-lt"/>
                <a:ea typeface="+mn-ea"/>
                <a:cs typeface="+mn-cs"/>
              </a:rPr>
              <a:t> в началото на 90-те години. Това е език с много широко приложение. Той се използва: </a:t>
            </a:r>
          </a:p>
          <a:p>
            <a:pPr marL="628650" lvl="1" indent="-171450">
              <a:buFont typeface="Arial" panose="020B0604020202020204" pitchFamily="34" charset="0"/>
              <a:buChar char="•"/>
            </a:pPr>
            <a:r>
              <a:rPr lang="bg-BG" sz="1200" kern="1200" dirty="0" smtClean="0">
                <a:solidFill>
                  <a:schemeClr val="tx1"/>
                </a:solidFill>
                <a:effectLst/>
                <a:latin typeface="+mn-lt"/>
                <a:ea typeface="+mn-ea"/>
                <a:cs typeface="+mn-cs"/>
              </a:rPr>
              <a:t>за разработване на уебсайтове и уебприложения, </a:t>
            </a:r>
          </a:p>
          <a:p>
            <a:pPr marL="628650" lvl="1" indent="-171450">
              <a:buFont typeface="Arial" panose="020B0604020202020204" pitchFamily="34" charset="0"/>
              <a:buChar char="•"/>
            </a:pPr>
            <a:r>
              <a:rPr lang="bg-BG" sz="1200" kern="1200" dirty="0" smtClean="0">
                <a:solidFill>
                  <a:schemeClr val="tx1"/>
                </a:solidFill>
                <a:effectLst/>
                <a:latin typeface="+mn-lt"/>
                <a:ea typeface="+mn-ea"/>
                <a:cs typeface="+mn-cs"/>
              </a:rPr>
              <a:t>в сферата на изкуствения интелект и невронните мрежи, </a:t>
            </a:r>
          </a:p>
          <a:p>
            <a:pPr marL="628650" lvl="1" indent="-171450">
              <a:buFont typeface="Arial" panose="020B0604020202020204" pitchFamily="34" charset="0"/>
              <a:buChar char="•"/>
            </a:pPr>
            <a:r>
              <a:rPr lang="bg-BG" sz="1200" kern="1200" dirty="0" smtClean="0">
                <a:solidFill>
                  <a:schemeClr val="tx1"/>
                </a:solidFill>
                <a:effectLst/>
                <a:latin typeface="+mn-lt"/>
                <a:ea typeface="+mn-ea"/>
                <a:cs typeface="+mn-cs"/>
              </a:rPr>
              <a:t>от системните администратори като скриптов език</a:t>
            </a:r>
          </a:p>
          <a:p>
            <a:pPr marL="628650" lvl="1" indent="-171450">
              <a:buFont typeface="Arial" panose="020B0604020202020204" pitchFamily="34" charset="0"/>
              <a:buChar char="•"/>
            </a:pPr>
            <a:r>
              <a:rPr lang="bg-BG" sz="1200" kern="1200" dirty="0" smtClean="0">
                <a:solidFill>
                  <a:schemeClr val="tx1"/>
                </a:solidFill>
                <a:effectLst/>
                <a:latin typeface="+mn-lt"/>
                <a:ea typeface="+mn-ea"/>
                <a:cs typeface="+mn-cs"/>
              </a:rPr>
              <a:t>и в много други области на приложното програмиране.</a:t>
            </a:r>
          </a:p>
          <a:p>
            <a:r>
              <a:rPr lang="en-US" sz="1200" kern="1200" dirty="0" smtClean="0">
                <a:solidFill>
                  <a:schemeClr val="tx1"/>
                </a:solidFill>
                <a:effectLst/>
                <a:latin typeface="+mn-lt"/>
                <a:ea typeface="+mn-ea"/>
                <a:cs typeface="+mn-cs"/>
              </a:rPr>
              <a:t>Python </a:t>
            </a:r>
            <a:r>
              <a:rPr lang="bg-BG" sz="1200" kern="1200" dirty="0" smtClean="0">
                <a:solidFill>
                  <a:schemeClr val="tx1"/>
                </a:solidFill>
                <a:effectLst/>
                <a:latin typeface="+mn-lt"/>
                <a:ea typeface="+mn-ea"/>
                <a:cs typeface="+mn-cs"/>
              </a:rPr>
              <a:t>е език с много висока степен на четимост, което го прави достъпен за много хора. Подходящ е както за професионални разработчици, така и за начинаещи програмисти.</a:t>
            </a:r>
          </a:p>
          <a:p>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2</a:t>
            </a:fld>
            <a:endParaRPr lang="bg-BG" dirty="0"/>
          </a:p>
        </p:txBody>
      </p:sp>
    </p:spTree>
    <p:extLst>
      <p:ext uri="{BB962C8B-B14F-4D97-AF65-F5344CB8AC3E}">
        <p14:creationId xmlns:p14="http://schemas.microsoft.com/office/powerpoint/2010/main" val="37704154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Алгоритъм (от името на учения ал–</a:t>
            </a:r>
            <a:r>
              <a:rPr lang="bg-BG" sz="1200" kern="1200" dirty="0" err="1" smtClean="0">
                <a:solidFill>
                  <a:schemeClr val="tx1"/>
                </a:solidFill>
                <a:effectLst/>
                <a:latin typeface="+mn-lt"/>
                <a:ea typeface="+mn-ea"/>
                <a:cs typeface="+mn-cs"/>
              </a:rPr>
              <a:t>Хорезми</a:t>
            </a:r>
            <a:r>
              <a:rPr lang="bg-BG" sz="1200" kern="1200" dirty="0" smtClean="0">
                <a:solidFill>
                  <a:schemeClr val="tx1"/>
                </a:solidFill>
                <a:effectLst/>
                <a:latin typeface="+mn-lt"/>
                <a:ea typeface="+mn-ea"/>
                <a:cs typeface="+mn-cs"/>
              </a:rPr>
              <a:t>) е термин от математиката, информатиката, лингвистиката и други области, с който се описва сложно действие чрез редица от елементарни действия, които изпълняващият може да извърши в последователни стъпки без допълнителни обяснения. Обикновено изпълнението на алгоритъма включва изчисление или обработка на данни. Създаването на формална дефиниция на алгоритъм, съответстваща на интуитивното понятие, остава отворен въпрос и в наши дни. При все че няма общоприета формална дефиниция на алгоритъм, неформално понятието може да се определи като „набор от правила, които точно дефинират някаква поредица от операции“. Това определение обхваща всички компютърни програми, включително тези, които не извършват числени изчисления, стига те да прекратяват работа след краен брой операции.</a:t>
            </a:r>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3</a:t>
            </a:fld>
            <a:endParaRPr lang="bg-BG" dirty="0"/>
          </a:p>
        </p:txBody>
      </p:sp>
    </p:spTree>
    <p:extLst>
      <p:ext uri="{BB962C8B-B14F-4D97-AF65-F5344CB8AC3E}">
        <p14:creationId xmlns:p14="http://schemas.microsoft.com/office/powerpoint/2010/main" val="7300548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smtClean="0">
                <a:solidFill>
                  <a:schemeClr val="tx1"/>
                </a:solidFill>
                <a:effectLst/>
                <a:latin typeface="+mn-lt"/>
                <a:ea typeface="+mn-ea"/>
                <a:cs typeface="+mn-cs"/>
              </a:rPr>
              <a:t>Няма програма без алгоритъм. Това е първата и, понякога, най-трудната стъпка при съставянето на програма по дадено задание. В конкретния случай идеята за алгоритъма на приложението иде от базовата структура на видео файловете. Те могат да се представят като последователност от статични изображения, показвани последователно с определена скорост. Статичните изображения се наричат кадри. Колкото е по-висока скоростта на кадрите, толкова по-плавно и естествено изглежда движението. Минималната скорост, с която човек възприема изображението гладко е 16 кадъра в секунда. Аз съм задала 30 кадъра в секунда. </a:t>
            </a:r>
          </a:p>
          <a:p>
            <a:r>
              <a:rPr lang="bg-BG" sz="1200" kern="1200" smtClean="0">
                <a:solidFill>
                  <a:schemeClr val="tx1"/>
                </a:solidFill>
                <a:effectLst/>
                <a:latin typeface="+mn-lt"/>
                <a:ea typeface="+mn-ea"/>
                <a:cs typeface="+mn-cs"/>
              </a:rPr>
              <a:t>За да запишем работата в даден прозорец, трябва да „прехванем“ прозореца и през определен интервал от време да „снимаме“ текущото му състояние и да го записваме. </a:t>
            </a:r>
          </a:p>
          <a:p>
            <a:pPr marL="0" marR="0" lvl="0" indent="0" algn="l" defTabSz="914400" rtl="0" eaLnBrk="1" fontAlgn="auto" latinLnBrk="0" hangingPunct="1">
              <a:lnSpc>
                <a:spcPct val="100000"/>
              </a:lnSpc>
              <a:spcBef>
                <a:spcPts val="0"/>
              </a:spcBef>
              <a:spcAft>
                <a:spcPts val="0"/>
              </a:spcAft>
              <a:buClrTx/>
              <a:buSzTx/>
              <a:buFontTx/>
              <a:buNone/>
              <a:tabLst/>
              <a:defRPr/>
            </a:pPr>
            <a:r>
              <a:rPr lang="bg-BG" sz="1200" kern="1200" smtClean="0">
                <a:solidFill>
                  <a:schemeClr val="tx1"/>
                </a:solidFill>
                <a:effectLst/>
                <a:latin typeface="+mn-lt"/>
                <a:ea typeface="+mn-ea"/>
                <a:cs typeface="+mn-cs"/>
              </a:rPr>
              <a:t>Времето на продължителността на записа (в случая - 10 секунди) е „застраховка“, че ако потребителят не прекрати записа, той ще спре автоматично.</a:t>
            </a:r>
          </a:p>
          <a:p>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4</a:t>
            </a:fld>
            <a:endParaRPr lang="bg-BG" dirty="0"/>
          </a:p>
        </p:txBody>
      </p:sp>
    </p:spTree>
    <p:extLst>
      <p:ext uri="{BB962C8B-B14F-4D97-AF65-F5344CB8AC3E}">
        <p14:creationId xmlns:p14="http://schemas.microsoft.com/office/powerpoint/2010/main" val="37850111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smtClean="0">
                <a:solidFill>
                  <a:schemeClr val="tx1"/>
                </a:solidFill>
                <a:effectLst/>
                <a:latin typeface="+mn-lt"/>
                <a:ea typeface="+mn-ea"/>
                <a:cs typeface="+mn-cs"/>
              </a:rPr>
              <a:t>Библиотеките, които избрах са OpenCv и Pyautogui. </a:t>
            </a:r>
          </a:p>
          <a:p>
            <a:r>
              <a:rPr lang="bg-BG" sz="1200" kern="1200" smtClean="0">
                <a:solidFill>
                  <a:schemeClr val="tx1"/>
                </a:solidFill>
                <a:effectLst/>
                <a:latin typeface="+mn-lt"/>
                <a:ea typeface="+mn-ea"/>
                <a:cs typeface="+mn-cs"/>
              </a:rPr>
              <a:t>OpenCV е библиотека от програмни функции главно за компютърно зрение в реално време. Библиотеката е междуплатформена и е лицензирана като безплатен софтуер с отворен код под Apache. Тя дава възможност за GPU ускорение на операции в реално време. </a:t>
            </a:r>
          </a:p>
          <a:p>
            <a:r>
              <a:rPr lang="bg-BG" sz="1200" kern="1200" smtClean="0">
                <a:solidFill>
                  <a:schemeClr val="tx1"/>
                </a:solidFill>
                <a:effectLst/>
                <a:latin typeface="+mn-lt"/>
                <a:ea typeface="+mn-ea"/>
                <a:cs typeface="+mn-cs"/>
              </a:rPr>
              <a:t>Другата библиотека е PyAutoGUI. Тя позволява на Python скриптове да контролират мишката и клавиатурата, да автоматизират взаимодействието с други приложения. Тя работи под Windows и Linux. </a:t>
            </a:r>
            <a:endParaRPr lang="bg-BG" sz="1200" kern="1200">
              <a:solidFill>
                <a:schemeClr val="tx1"/>
              </a:solidFill>
              <a:effectLst/>
              <a:latin typeface="+mn-lt"/>
              <a:ea typeface="+mn-ea"/>
              <a:cs typeface="+mn-cs"/>
            </a:endParaRPr>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5</a:t>
            </a:fld>
            <a:endParaRPr lang="bg-BG" dirty="0"/>
          </a:p>
        </p:txBody>
      </p:sp>
    </p:spTree>
    <p:extLst>
      <p:ext uri="{BB962C8B-B14F-4D97-AF65-F5344CB8AC3E}">
        <p14:creationId xmlns:p14="http://schemas.microsoft.com/office/powerpoint/2010/main" val="13287558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Смятам, че приложението ми може да бъде използвано в ежедневието, за преподаване, за запис на работа, която предстои да бъде отложена и много други.</a:t>
            </a:r>
          </a:p>
          <a:p>
            <a:r>
              <a:rPr lang="bg-BG" sz="1200" kern="1200" dirty="0" smtClean="0">
                <a:solidFill>
                  <a:schemeClr val="tx1"/>
                </a:solidFill>
                <a:effectLst/>
                <a:latin typeface="+mn-lt"/>
                <a:ea typeface="+mn-ea"/>
                <a:cs typeface="+mn-cs"/>
              </a:rPr>
              <a:t>То е леко – не натоварва допълнително компютъра, и не изисква специално инсталиране.</a:t>
            </a:r>
          </a:p>
          <a:p>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6</a:t>
            </a:fld>
            <a:endParaRPr lang="bg-BG" dirty="0"/>
          </a:p>
        </p:txBody>
      </p:sp>
    </p:spTree>
    <p:extLst>
      <p:ext uri="{BB962C8B-B14F-4D97-AF65-F5344CB8AC3E}">
        <p14:creationId xmlns:p14="http://schemas.microsoft.com/office/powerpoint/2010/main" val="1872307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Благодаря за вниманието!</a:t>
            </a:r>
          </a:p>
          <a:p>
            <a:r>
              <a:rPr lang="bg-BG" sz="1200" kern="1200" dirty="0" smtClean="0">
                <a:solidFill>
                  <a:schemeClr val="tx1"/>
                </a:solidFill>
                <a:effectLst/>
                <a:latin typeface="+mn-lt"/>
                <a:ea typeface="+mn-ea"/>
                <a:cs typeface="+mn-cs"/>
              </a:rPr>
              <a:t>Ако имате въпроси съм готов да отговоря.</a:t>
            </a:r>
          </a:p>
          <a:p>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7</a:t>
            </a:fld>
            <a:endParaRPr lang="bg-BG" dirty="0"/>
          </a:p>
        </p:txBody>
      </p:sp>
    </p:spTree>
    <p:extLst>
      <p:ext uri="{BB962C8B-B14F-4D97-AF65-F5344CB8AC3E}">
        <p14:creationId xmlns:p14="http://schemas.microsoft.com/office/powerpoint/2010/main" val="39407210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Заглавен слайд">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лавие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defRPr>
            </a:lvl1pPr>
          </a:lstStyle>
          <a:p>
            <a:pPr rtl="0"/>
            <a:r>
              <a:rPr lang="bg-BG" smtClean="0"/>
              <a:t>Редакт. стил загл. образец</a:t>
            </a:r>
            <a:endParaRPr lang="bg-BG" dirty="0"/>
          </a:p>
        </p:txBody>
      </p:sp>
      <p:sp>
        <p:nvSpPr>
          <p:cNvPr id="3" name="Подзаглавие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bg-BG" smtClean="0"/>
              <a:t>Щракнете за редакция стил подзагл. обр.</a:t>
            </a:r>
            <a:endParaRPr lang="bg-BG" dirty="0"/>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лавие и вертикален текст">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rtlCol="0"/>
          <a:lstStyle>
            <a:lvl1pPr rtl="0">
              <a:defRPr/>
            </a:lvl1pPr>
          </a:lstStyle>
          <a:p>
            <a:pPr lvl="0" rtl="0"/>
            <a:r>
              <a:rPr lang="bg-BG" smtClean="0"/>
              <a:t>Редакт. стил загл. образец</a:t>
            </a:r>
            <a:endParaRPr lang="bg-BG" dirty="0"/>
          </a:p>
        </p:txBody>
      </p:sp>
      <p:sp>
        <p:nvSpPr>
          <p:cNvPr id="3" name="Контейнер за вертикален текст 2"/>
          <p:cNvSpPr>
            <a:spLocks noGrp="1"/>
          </p:cNvSpPr>
          <p:nvPr>
            <p:ph type="body" orient="vert" idx="1" hasCustomPrompt="1"/>
          </p:nvPr>
        </p:nvSpPr>
        <p:spPr/>
        <p:txBody>
          <a:bodyPr vert="eaVert" rtlCol="0"/>
          <a:lstStyle>
            <a:lvl1pPr rtl="0">
              <a:defRPr/>
            </a:lvl1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дата 3"/>
          <p:cNvSpPr>
            <a:spLocks noGrp="1"/>
          </p:cNvSpPr>
          <p:nvPr>
            <p:ph type="dt" sz="half" idx="10"/>
          </p:nvPr>
        </p:nvSpPr>
        <p:spPr/>
        <p:txBody>
          <a:bodyPr rtlCol="0"/>
          <a:lstStyle>
            <a:lvl1pPr>
              <a:defRPr/>
            </a:lvl1pPr>
          </a:lstStyle>
          <a:p>
            <a:fld id="{5D3C9E74-8582-4051-A992-67825E6B3DE7}" type="datetime1">
              <a:rPr lang="bg-BG" smtClean="0"/>
              <a:pPr/>
              <a:t>17.05.2023</a:t>
            </a:fld>
            <a:endParaRPr lang="bg-BG" dirty="0"/>
          </a:p>
        </p:txBody>
      </p:sp>
      <p:sp>
        <p:nvSpPr>
          <p:cNvPr id="5" name="Контейнер за долен колонтитул 4"/>
          <p:cNvSpPr>
            <a:spLocks noGrp="1"/>
          </p:cNvSpPr>
          <p:nvPr>
            <p:ph type="ftr" sz="quarter" idx="11"/>
          </p:nvPr>
        </p:nvSpPr>
        <p:spPr/>
        <p:txBody>
          <a:bodyPr rtlCol="0"/>
          <a:lstStyle/>
          <a:p>
            <a:pPr rtl="0"/>
            <a:endParaRPr lang="bg-BG" dirty="0"/>
          </a:p>
        </p:txBody>
      </p:sp>
      <p:sp>
        <p:nvSpPr>
          <p:cNvPr id="6" name="Контейнер за номер на слайд 5"/>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но заглавие и текст">
    <p:spTree>
      <p:nvGrpSpPr>
        <p:cNvPr id="1" name=""/>
        <p:cNvGrpSpPr/>
        <p:nvPr/>
      </p:nvGrpSpPr>
      <p:grpSpPr>
        <a:xfrm>
          <a:off x="0" y="0"/>
          <a:ext cx="0" cy="0"/>
          <a:chOff x="0" y="0"/>
          <a:chExt cx="0" cy="0"/>
        </a:xfrm>
      </p:grpSpPr>
      <p:sp>
        <p:nvSpPr>
          <p:cNvPr id="2" name="Вертикално заглавие 1"/>
          <p:cNvSpPr>
            <a:spLocks noGrp="1"/>
          </p:cNvSpPr>
          <p:nvPr>
            <p:ph type="title" orient="vert"/>
          </p:nvPr>
        </p:nvSpPr>
        <p:spPr>
          <a:xfrm>
            <a:off x="9142412" y="381001"/>
            <a:ext cx="1524001" cy="5638800"/>
          </a:xfrm>
        </p:spPr>
        <p:txBody>
          <a:bodyPr vert="eaVert" rtlCol="0"/>
          <a:lstStyle>
            <a:lvl1pPr rtl="0">
              <a:defRPr/>
            </a:lvl1pPr>
          </a:lstStyle>
          <a:p>
            <a:pPr rtl="0"/>
            <a:r>
              <a:rPr lang="bg-BG" smtClean="0"/>
              <a:t>Редакт. стил загл. образец</a:t>
            </a:r>
            <a:endParaRPr lang="bg-BG" dirty="0"/>
          </a:p>
        </p:txBody>
      </p:sp>
      <p:sp>
        <p:nvSpPr>
          <p:cNvPr id="3" name="Контейнер за вертикален текст 2"/>
          <p:cNvSpPr>
            <a:spLocks noGrp="1"/>
          </p:cNvSpPr>
          <p:nvPr>
            <p:ph type="body" orient="vert" idx="1" hasCustomPrompt="1"/>
          </p:nvPr>
        </p:nvSpPr>
        <p:spPr>
          <a:xfrm>
            <a:off x="1522412" y="381001"/>
            <a:ext cx="7391399" cy="5638800"/>
          </a:xfrm>
        </p:spPr>
        <p:txBody>
          <a:bodyPr vert="eaVert" rtlCol="0"/>
          <a:lstStyle>
            <a:lvl1pPr rtl="0">
              <a:defRPr/>
            </a:lvl1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дата 3"/>
          <p:cNvSpPr>
            <a:spLocks noGrp="1"/>
          </p:cNvSpPr>
          <p:nvPr>
            <p:ph type="dt" sz="half" idx="10"/>
          </p:nvPr>
        </p:nvSpPr>
        <p:spPr/>
        <p:txBody>
          <a:bodyPr rtlCol="0"/>
          <a:lstStyle>
            <a:lvl1pPr>
              <a:defRPr/>
            </a:lvl1pPr>
          </a:lstStyle>
          <a:p>
            <a:fld id="{9580B81B-07C1-44FE-85C0-920684F4B2AC}" type="datetime1">
              <a:rPr lang="bg-BG" smtClean="0"/>
              <a:pPr/>
              <a:t>17.05.2023</a:t>
            </a:fld>
            <a:endParaRPr lang="bg-BG" dirty="0"/>
          </a:p>
        </p:txBody>
      </p:sp>
      <p:sp>
        <p:nvSpPr>
          <p:cNvPr id="5" name="Контейнер за долен колонтитул 4"/>
          <p:cNvSpPr>
            <a:spLocks noGrp="1"/>
          </p:cNvSpPr>
          <p:nvPr>
            <p:ph type="ftr" sz="quarter" idx="11"/>
          </p:nvPr>
        </p:nvSpPr>
        <p:spPr/>
        <p:txBody>
          <a:bodyPr rtlCol="0"/>
          <a:lstStyle/>
          <a:p>
            <a:pPr rtl="0"/>
            <a:endParaRPr lang="bg-BG" dirty="0"/>
          </a:p>
        </p:txBody>
      </p:sp>
      <p:sp>
        <p:nvSpPr>
          <p:cNvPr id="6" name="Контейнер за номер на слайд 5"/>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лавие и съдържан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rtlCol="0"/>
          <a:lstStyle>
            <a:lvl1pPr rtl="0">
              <a:defRPr/>
            </a:lvl1pPr>
          </a:lstStyle>
          <a:p>
            <a:pPr rtl="0"/>
            <a:r>
              <a:rPr lang="bg-BG" smtClean="0"/>
              <a:t>Редакт. стил загл. образец</a:t>
            </a:r>
            <a:endParaRPr lang="bg-BG" dirty="0"/>
          </a:p>
        </p:txBody>
      </p:sp>
      <p:sp>
        <p:nvSpPr>
          <p:cNvPr id="3" name="Контейнер на съдържание 2"/>
          <p:cNvSpPr>
            <a:spLocks noGrp="1"/>
          </p:cNvSpPr>
          <p:nvPr>
            <p:ph idx="1" hasCustomPrompt="1"/>
          </p:nvPr>
        </p:nvSpPr>
        <p:spPr/>
        <p:txBody>
          <a:bodyPr rtlCol="0"/>
          <a:lstStyle>
            <a:lvl1pPr rtl="0">
              <a:defRPr/>
            </a:lvl1pPr>
            <a:lvl5pPr algn="l" rtl="0">
              <a:defRPr/>
            </a:lvl5pPr>
            <a:lvl6pPr algn="l" rtl="0">
              <a:defRPr/>
            </a:lvl6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дата 3"/>
          <p:cNvSpPr>
            <a:spLocks noGrp="1"/>
          </p:cNvSpPr>
          <p:nvPr>
            <p:ph type="dt" sz="half" idx="10"/>
          </p:nvPr>
        </p:nvSpPr>
        <p:spPr/>
        <p:txBody>
          <a:bodyPr rtlCol="0"/>
          <a:lstStyle>
            <a:lvl1pPr>
              <a:defRPr/>
            </a:lvl1pPr>
          </a:lstStyle>
          <a:p>
            <a:fld id="{82A3776A-A89D-4430-8562-E8A5265B9243}" type="datetime1">
              <a:rPr lang="bg-BG" smtClean="0"/>
              <a:pPr/>
              <a:t>17.05.2023</a:t>
            </a:fld>
            <a:endParaRPr lang="bg-BG" dirty="0"/>
          </a:p>
        </p:txBody>
      </p:sp>
      <p:sp>
        <p:nvSpPr>
          <p:cNvPr id="5" name="Контейнер за долен колонтитул 4"/>
          <p:cNvSpPr>
            <a:spLocks noGrp="1"/>
          </p:cNvSpPr>
          <p:nvPr>
            <p:ph type="ftr" sz="quarter" idx="11"/>
          </p:nvPr>
        </p:nvSpPr>
        <p:spPr/>
        <p:txBody>
          <a:bodyPr rtlCol="0"/>
          <a:lstStyle/>
          <a:p>
            <a:pPr rtl="0"/>
            <a:endParaRPr lang="bg-BG" dirty="0"/>
          </a:p>
        </p:txBody>
      </p:sp>
      <p:sp>
        <p:nvSpPr>
          <p:cNvPr id="6" name="Контейнер за номер на слайд 5"/>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лавка на раздел">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лавие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vl1pPr>
          </a:lstStyle>
          <a:p>
            <a:pPr rtl="0"/>
            <a:r>
              <a:rPr lang="bg-BG" smtClean="0"/>
              <a:t>Редакт. стил загл. образец</a:t>
            </a:r>
            <a:endParaRPr lang="bg-BG" dirty="0"/>
          </a:p>
        </p:txBody>
      </p:sp>
      <p:sp>
        <p:nvSpPr>
          <p:cNvPr id="3" name="Контейнер за текст 2"/>
          <p:cNvSpPr>
            <a:spLocks noGrp="1"/>
          </p:cNvSpPr>
          <p:nvPr>
            <p:ph type="body" idx="1" hasCustomPrompt="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rtl="0"/>
            <a:r>
              <a:rPr lang="bg-BG" noProof="0" dirty="0" smtClean="0"/>
              <a:t>Щракнете, за да редактирате стиловете на текста в образеца</a:t>
            </a:r>
          </a:p>
        </p:txBody>
      </p:sp>
      <p:sp>
        <p:nvSpPr>
          <p:cNvPr id="4" name="Контейнер за дата 3"/>
          <p:cNvSpPr>
            <a:spLocks noGrp="1"/>
          </p:cNvSpPr>
          <p:nvPr>
            <p:ph type="dt" sz="half" idx="10"/>
          </p:nvPr>
        </p:nvSpPr>
        <p:spPr/>
        <p:txBody>
          <a:bodyPr rtlCol="0"/>
          <a:lstStyle>
            <a:lvl1pPr>
              <a:defRPr/>
            </a:lvl1pPr>
          </a:lstStyle>
          <a:p>
            <a:fld id="{7627223E-A012-4BAE-B0D1-FF68C3A80F2F}" type="datetime1">
              <a:rPr lang="bg-BG" smtClean="0"/>
              <a:pPr/>
              <a:t>17.05.2023</a:t>
            </a:fld>
            <a:endParaRPr lang="bg-BG" dirty="0"/>
          </a:p>
        </p:txBody>
      </p:sp>
      <p:sp>
        <p:nvSpPr>
          <p:cNvPr id="5" name="Контейнер за долен колонтитул 4"/>
          <p:cNvSpPr>
            <a:spLocks noGrp="1"/>
          </p:cNvSpPr>
          <p:nvPr>
            <p:ph type="ftr" sz="quarter" idx="11"/>
          </p:nvPr>
        </p:nvSpPr>
        <p:spPr/>
        <p:txBody>
          <a:bodyPr rtlCol="0"/>
          <a:lstStyle/>
          <a:p>
            <a:pPr rtl="0"/>
            <a:endParaRPr lang="bg-BG" dirty="0"/>
          </a:p>
        </p:txBody>
      </p:sp>
      <p:sp>
        <p:nvSpPr>
          <p:cNvPr id="6" name="Контейнер за номер на слайд 5"/>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е съдържания">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rtlCol="0"/>
          <a:lstStyle>
            <a:lvl1pPr rtl="0">
              <a:defRPr/>
            </a:lvl1pPr>
          </a:lstStyle>
          <a:p>
            <a:pPr rtl="0"/>
            <a:r>
              <a:rPr lang="bg-BG" smtClean="0"/>
              <a:t>Редакт. стил загл. образец</a:t>
            </a:r>
            <a:endParaRPr lang="bg-BG" dirty="0"/>
          </a:p>
        </p:txBody>
      </p:sp>
      <p:sp>
        <p:nvSpPr>
          <p:cNvPr id="3" name="Контейнер на съдържание 2"/>
          <p:cNvSpPr>
            <a:spLocks noGrp="1"/>
          </p:cNvSpPr>
          <p:nvPr>
            <p:ph sz="half" idx="1" hasCustomPrompt="1"/>
          </p:nvPr>
        </p:nvSpPr>
        <p:spPr>
          <a:xfrm>
            <a:off x="1504781" y="1905001"/>
            <a:ext cx="4589631"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съдържание 3"/>
          <p:cNvSpPr>
            <a:spLocks noGrp="1"/>
          </p:cNvSpPr>
          <p:nvPr>
            <p:ph sz="half" idx="2" hasCustomPrompt="1"/>
          </p:nvPr>
        </p:nvSpPr>
        <p:spPr>
          <a:xfrm>
            <a:off x="6229183" y="1905001"/>
            <a:ext cx="4419600"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5" name="Контейнер за дата 4"/>
          <p:cNvSpPr>
            <a:spLocks noGrp="1"/>
          </p:cNvSpPr>
          <p:nvPr>
            <p:ph type="dt" sz="half" idx="10"/>
          </p:nvPr>
        </p:nvSpPr>
        <p:spPr/>
        <p:txBody>
          <a:bodyPr rtlCol="0"/>
          <a:lstStyle>
            <a:lvl1pPr>
              <a:defRPr/>
            </a:lvl1pPr>
          </a:lstStyle>
          <a:p>
            <a:fld id="{B2330B5F-DBE3-4EF8-B206-B849FEC92178}" type="datetime1">
              <a:rPr lang="bg-BG" smtClean="0"/>
              <a:pPr/>
              <a:t>17.05.2023</a:t>
            </a:fld>
            <a:endParaRPr lang="bg-BG" dirty="0"/>
          </a:p>
        </p:txBody>
      </p:sp>
      <p:sp>
        <p:nvSpPr>
          <p:cNvPr id="6" name="Контейнер за долен колонтитул 5"/>
          <p:cNvSpPr>
            <a:spLocks noGrp="1"/>
          </p:cNvSpPr>
          <p:nvPr>
            <p:ph type="ftr" sz="quarter" idx="11"/>
          </p:nvPr>
        </p:nvSpPr>
        <p:spPr/>
        <p:txBody>
          <a:bodyPr rtlCol="0"/>
          <a:lstStyle/>
          <a:p>
            <a:pPr rtl="0"/>
            <a:endParaRPr lang="bg-BG" dirty="0"/>
          </a:p>
        </p:txBody>
      </p:sp>
      <p:sp>
        <p:nvSpPr>
          <p:cNvPr id="7" name="Контейнер за номер на слайд 6"/>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rtlCol="0"/>
          <a:lstStyle>
            <a:lvl1pPr algn="l" rtl="0">
              <a:defRPr/>
            </a:lvl1pPr>
          </a:lstStyle>
          <a:p>
            <a:pPr rtl="0"/>
            <a:r>
              <a:rPr lang="bg-BG" smtClean="0"/>
              <a:t>Редакт. стил загл. образец</a:t>
            </a:r>
            <a:endParaRPr lang="bg-BG" dirty="0"/>
          </a:p>
        </p:txBody>
      </p:sp>
      <p:sp>
        <p:nvSpPr>
          <p:cNvPr id="3" name="Контейнер за текст 2"/>
          <p:cNvSpPr>
            <a:spLocks noGrp="1"/>
          </p:cNvSpPr>
          <p:nvPr>
            <p:ph type="body" idx="1" hasCustomPrompt="1"/>
          </p:nvPr>
        </p:nvSpPr>
        <p:spPr>
          <a:xfrm>
            <a:off x="152241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bg-BG" noProof="0" dirty="0" smtClean="0"/>
              <a:t>Щракнете, за да редактирате стиловете на текста в образеца</a:t>
            </a:r>
          </a:p>
        </p:txBody>
      </p:sp>
      <p:sp>
        <p:nvSpPr>
          <p:cNvPr id="4" name="Контейнер за съдържание 3"/>
          <p:cNvSpPr>
            <a:spLocks noGrp="1"/>
          </p:cNvSpPr>
          <p:nvPr>
            <p:ph sz="half" idx="2" hasCustomPrompt="1"/>
          </p:nvPr>
        </p:nvSpPr>
        <p:spPr>
          <a:xfrm>
            <a:off x="152241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5" name="Контейнер за текст 4"/>
          <p:cNvSpPr>
            <a:spLocks noGrp="1"/>
          </p:cNvSpPr>
          <p:nvPr>
            <p:ph type="body" sz="quarter" idx="3" hasCustomPrompt="1"/>
          </p:nvPr>
        </p:nvSpPr>
        <p:spPr>
          <a:xfrm>
            <a:off x="624986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bg-BG" noProof="0" dirty="0" smtClean="0"/>
              <a:t>Щракнете, за да редактирате стиловете на текста в образеца</a:t>
            </a:r>
          </a:p>
        </p:txBody>
      </p:sp>
      <p:sp>
        <p:nvSpPr>
          <p:cNvPr id="6" name="Контейнер на съдържание 5"/>
          <p:cNvSpPr>
            <a:spLocks noGrp="1"/>
          </p:cNvSpPr>
          <p:nvPr>
            <p:ph sz="quarter" idx="4" hasCustomPrompt="1"/>
          </p:nvPr>
        </p:nvSpPr>
        <p:spPr>
          <a:xfrm>
            <a:off x="624986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7" name="Контейнер за дата 6"/>
          <p:cNvSpPr>
            <a:spLocks noGrp="1"/>
          </p:cNvSpPr>
          <p:nvPr>
            <p:ph type="dt" sz="half" idx="10"/>
          </p:nvPr>
        </p:nvSpPr>
        <p:spPr/>
        <p:txBody>
          <a:bodyPr rtlCol="0"/>
          <a:lstStyle>
            <a:lvl1pPr>
              <a:defRPr/>
            </a:lvl1pPr>
          </a:lstStyle>
          <a:p>
            <a:fld id="{5D1D8375-46E1-40F1-A2C4-D5F6740593EE}" type="datetime1">
              <a:rPr lang="bg-BG" smtClean="0"/>
              <a:pPr/>
              <a:t>17.05.2023</a:t>
            </a:fld>
            <a:endParaRPr lang="bg-BG" dirty="0"/>
          </a:p>
        </p:txBody>
      </p:sp>
      <p:sp>
        <p:nvSpPr>
          <p:cNvPr id="8" name="Контейнер за долен колонтитул 7"/>
          <p:cNvSpPr>
            <a:spLocks noGrp="1"/>
          </p:cNvSpPr>
          <p:nvPr>
            <p:ph type="ftr" sz="quarter" idx="11"/>
          </p:nvPr>
        </p:nvSpPr>
        <p:spPr/>
        <p:txBody>
          <a:bodyPr rtlCol="0"/>
          <a:lstStyle/>
          <a:p>
            <a:pPr rtl="0"/>
            <a:endParaRPr lang="bg-BG" dirty="0"/>
          </a:p>
        </p:txBody>
      </p:sp>
      <p:sp>
        <p:nvSpPr>
          <p:cNvPr id="9" name="Контейнер за номер на слайд 8"/>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Само заглав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rtlCol="0"/>
          <a:lstStyle>
            <a:lvl1pPr rtl="0">
              <a:defRPr/>
            </a:lvl1pPr>
          </a:lstStyle>
          <a:p>
            <a:pPr rtl="0"/>
            <a:r>
              <a:rPr lang="bg-BG" smtClean="0"/>
              <a:t>Редакт. стил загл. образец</a:t>
            </a:r>
            <a:endParaRPr lang="bg-BG" dirty="0"/>
          </a:p>
        </p:txBody>
      </p:sp>
      <p:sp>
        <p:nvSpPr>
          <p:cNvPr id="3" name="Контейнер за дата 2"/>
          <p:cNvSpPr>
            <a:spLocks noGrp="1"/>
          </p:cNvSpPr>
          <p:nvPr>
            <p:ph type="dt" sz="half" idx="10"/>
          </p:nvPr>
        </p:nvSpPr>
        <p:spPr/>
        <p:txBody>
          <a:bodyPr rtlCol="0"/>
          <a:lstStyle>
            <a:lvl1pPr>
              <a:defRPr/>
            </a:lvl1pPr>
          </a:lstStyle>
          <a:p>
            <a:fld id="{B6D164A1-9A9E-4815-9EB1-C0935C1332F8}" type="datetime1">
              <a:rPr lang="bg-BG" smtClean="0"/>
              <a:pPr/>
              <a:t>17.05.2023</a:t>
            </a:fld>
            <a:endParaRPr lang="bg-BG" dirty="0"/>
          </a:p>
        </p:txBody>
      </p:sp>
      <p:sp>
        <p:nvSpPr>
          <p:cNvPr id="4" name="Контейнер за долен колонтитул 3"/>
          <p:cNvSpPr>
            <a:spLocks noGrp="1"/>
          </p:cNvSpPr>
          <p:nvPr>
            <p:ph type="ftr" sz="quarter" idx="11"/>
          </p:nvPr>
        </p:nvSpPr>
        <p:spPr/>
        <p:txBody>
          <a:bodyPr rtlCol="0"/>
          <a:lstStyle/>
          <a:p>
            <a:pPr rtl="0"/>
            <a:endParaRPr lang="bg-BG" dirty="0"/>
          </a:p>
        </p:txBody>
      </p:sp>
      <p:sp>
        <p:nvSpPr>
          <p:cNvPr id="5" name="Контейнер за номер на слайд 4"/>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разно">
    <p:bg>
      <p:bgPr>
        <a:solidFill>
          <a:schemeClr val="bg2"/>
        </a:solidFill>
        <a:effectLst/>
      </p:bgPr>
    </p:bg>
    <p:spTree>
      <p:nvGrpSpPr>
        <p:cNvPr id="1" name=""/>
        <p:cNvGrpSpPr/>
        <p:nvPr/>
      </p:nvGrpSpPr>
      <p:grpSpPr>
        <a:xfrm>
          <a:off x="0" y="0"/>
          <a:ext cx="0" cy="0"/>
          <a:chOff x="0" y="0"/>
          <a:chExt cx="0" cy="0"/>
        </a:xfrm>
      </p:grpSpPr>
      <p:sp>
        <p:nvSpPr>
          <p:cNvPr id="2" name="Контейнер за дата 1"/>
          <p:cNvSpPr>
            <a:spLocks noGrp="1"/>
          </p:cNvSpPr>
          <p:nvPr>
            <p:ph type="dt" sz="half" idx="10"/>
          </p:nvPr>
        </p:nvSpPr>
        <p:spPr/>
        <p:txBody>
          <a:bodyPr rtlCol="0"/>
          <a:lstStyle>
            <a:lvl1pPr>
              <a:defRPr/>
            </a:lvl1pPr>
          </a:lstStyle>
          <a:p>
            <a:fld id="{173F6806-8D3C-43A4-AA0A-671A5825F3FD}" type="datetime1">
              <a:rPr lang="bg-BG" smtClean="0"/>
              <a:pPr/>
              <a:t>17.05.2023</a:t>
            </a:fld>
            <a:endParaRPr lang="bg-BG" dirty="0"/>
          </a:p>
        </p:txBody>
      </p:sp>
      <p:sp>
        <p:nvSpPr>
          <p:cNvPr id="3" name="Контейнер за долен колонтитул 2"/>
          <p:cNvSpPr>
            <a:spLocks noGrp="1"/>
          </p:cNvSpPr>
          <p:nvPr>
            <p:ph type="ftr" sz="quarter" idx="11"/>
          </p:nvPr>
        </p:nvSpPr>
        <p:spPr/>
        <p:txBody>
          <a:bodyPr rtlCol="0"/>
          <a:lstStyle/>
          <a:p>
            <a:pPr rtl="0"/>
            <a:endParaRPr lang="bg-BG" dirty="0"/>
          </a:p>
        </p:txBody>
      </p:sp>
      <p:sp>
        <p:nvSpPr>
          <p:cNvPr id="4" name="Контейнер за номер на слайд 3"/>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Съдържание с надпис">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лавие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defRPr>
            </a:lvl1pPr>
          </a:lstStyle>
          <a:p>
            <a:pPr rtl="0"/>
            <a:r>
              <a:rPr lang="bg-BG" smtClean="0"/>
              <a:t>Редакт. стил загл. образец</a:t>
            </a:r>
            <a:endParaRPr lang="bg-BG" dirty="0"/>
          </a:p>
        </p:txBody>
      </p:sp>
      <p:sp>
        <p:nvSpPr>
          <p:cNvPr id="3" name="Контейнер на съдържание 2"/>
          <p:cNvSpPr>
            <a:spLocks noGrp="1"/>
          </p:cNvSpPr>
          <p:nvPr>
            <p:ph idx="1" hasCustomPrompt="1"/>
          </p:nvPr>
        </p:nvSpPr>
        <p:spPr>
          <a:xfrm>
            <a:off x="4951414" y="685800"/>
            <a:ext cx="6400800" cy="53340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текст 3"/>
          <p:cNvSpPr>
            <a:spLocks noGrp="1"/>
          </p:cNvSpPr>
          <p:nvPr>
            <p:ph type="body" sz="half" idx="2" hasCustomPrompt="1"/>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bg-BG" noProof="0" dirty="0" smtClean="0"/>
              <a:t>Щракнете, за да редактирате стиловете на текста в образеца</a:t>
            </a:r>
          </a:p>
        </p:txBody>
      </p:sp>
      <p:sp>
        <p:nvSpPr>
          <p:cNvPr id="5" name="Контейнер за дата 4"/>
          <p:cNvSpPr>
            <a:spLocks noGrp="1"/>
          </p:cNvSpPr>
          <p:nvPr>
            <p:ph type="dt" sz="half" idx="10"/>
          </p:nvPr>
        </p:nvSpPr>
        <p:spPr/>
        <p:txBody>
          <a:bodyPr rtlCol="0"/>
          <a:lstStyle>
            <a:lvl1pPr>
              <a:defRPr/>
            </a:lvl1pPr>
          </a:lstStyle>
          <a:p>
            <a:fld id="{1ABA6442-06A2-4AE9-9A79-546607F4D03F}" type="datetime1">
              <a:rPr lang="bg-BG" smtClean="0"/>
              <a:pPr/>
              <a:t>17.05.2023</a:t>
            </a:fld>
            <a:endParaRPr lang="bg-BG" dirty="0"/>
          </a:p>
        </p:txBody>
      </p:sp>
      <p:sp>
        <p:nvSpPr>
          <p:cNvPr id="6" name="Контейнер за долен колонтитул 5"/>
          <p:cNvSpPr>
            <a:spLocks noGrp="1"/>
          </p:cNvSpPr>
          <p:nvPr>
            <p:ph type="ftr" sz="quarter" idx="11"/>
          </p:nvPr>
        </p:nvSpPr>
        <p:spPr/>
        <p:txBody>
          <a:bodyPr rtlCol="0"/>
          <a:lstStyle/>
          <a:p>
            <a:pPr rtl="0"/>
            <a:endParaRPr lang="bg-BG" dirty="0"/>
          </a:p>
        </p:txBody>
      </p:sp>
      <p:sp>
        <p:nvSpPr>
          <p:cNvPr id="7" name="Контейнер за номер на слайд 6"/>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Картина с надпис">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Контейнер за картина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bg-BG" smtClean="0"/>
              <a:t>Щракнете върху иконата, за да добавите картина</a:t>
            </a:r>
            <a:endParaRPr lang="bg-BG" dirty="0"/>
          </a:p>
        </p:txBody>
      </p:sp>
      <p:sp>
        <p:nvSpPr>
          <p:cNvPr id="2" name="Заглавие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defRPr>
            </a:lvl1pPr>
          </a:lstStyle>
          <a:p>
            <a:pPr rtl="0"/>
            <a:r>
              <a:rPr lang="bg-BG" smtClean="0"/>
              <a:t>Редакт. стил загл. образец</a:t>
            </a:r>
            <a:endParaRPr lang="bg-BG" dirty="0"/>
          </a:p>
        </p:txBody>
      </p:sp>
      <p:sp>
        <p:nvSpPr>
          <p:cNvPr id="4" name="Контейнер за текст 3"/>
          <p:cNvSpPr>
            <a:spLocks noGrp="1"/>
          </p:cNvSpPr>
          <p:nvPr>
            <p:ph type="body" sz="half" idx="2" hasCustomPrompt="1"/>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bg-BG" noProof="0" dirty="0" smtClean="0"/>
              <a:t>Щракнете, за да редактирате стиловете на текста в образеца</a:t>
            </a:r>
          </a:p>
        </p:txBody>
      </p:sp>
      <p:sp>
        <p:nvSpPr>
          <p:cNvPr id="5" name="Контейнер за дата 4"/>
          <p:cNvSpPr>
            <a:spLocks noGrp="1"/>
          </p:cNvSpPr>
          <p:nvPr>
            <p:ph type="dt" sz="half" idx="10"/>
          </p:nvPr>
        </p:nvSpPr>
        <p:spPr/>
        <p:txBody>
          <a:bodyPr rtlCol="0"/>
          <a:lstStyle>
            <a:lvl1pPr>
              <a:defRPr/>
            </a:lvl1pPr>
          </a:lstStyle>
          <a:p>
            <a:fld id="{BB2CE4BA-FF6B-4FF5-956C-DD70A9DE32C3}" type="datetime1">
              <a:rPr lang="bg-BG" smtClean="0"/>
              <a:pPr/>
              <a:t>17.05.2023</a:t>
            </a:fld>
            <a:endParaRPr lang="bg-BG" dirty="0"/>
          </a:p>
        </p:txBody>
      </p:sp>
      <p:sp>
        <p:nvSpPr>
          <p:cNvPr id="6" name="Контейнер за долен колонтитул 5"/>
          <p:cNvSpPr>
            <a:spLocks noGrp="1"/>
          </p:cNvSpPr>
          <p:nvPr>
            <p:ph type="ftr" sz="quarter" idx="11"/>
          </p:nvPr>
        </p:nvSpPr>
        <p:spPr/>
        <p:txBody>
          <a:bodyPr rtlCol="0"/>
          <a:lstStyle/>
          <a:p>
            <a:pPr rtl="0"/>
            <a:endParaRPr lang="bg-BG" dirty="0"/>
          </a:p>
        </p:txBody>
      </p:sp>
      <p:sp>
        <p:nvSpPr>
          <p:cNvPr id="7" name="Контейнер за номер на слайд 6"/>
          <p:cNvSpPr>
            <a:spLocks noGrp="1"/>
          </p:cNvSpPr>
          <p:nvPr>
            <p:ph type="sldNum" sz="quarter" idx="12"/>
          </p:nvPr>
        </p:nvSpPr>
        <p:spPr/>
        <p:txBody>
          <a:bodyPr rtlCol="0"/>
          <a:lstStyle/>
          <a:p>
            <a:pPr rtl="0"/>
            <a:fld id="{2A013F82-EE5E-44EE-A61D-E31C6657F26F}" type="slidenum">
              <a:rPr lang="bg-BG" smtClean="0"/>
              <a:pPr rtl="0"/>
              <a:t>‹#›</a:t>
            </a:fld>
            <a:endParaRPr lang="bg-BG"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Контейнер за заглавие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bg-BG" dirty="0" err="1" smtClean="0"/>
              <a:t>Редакт</a:t>
            </a:r>
            <a:r>
              <a:rPr lang="bg-BG" dirty="0" smtClean="0"/>
              <a:t>. стил загл. образец</a:t>
            </a:r>
            <a:endParaRPr lang="bg-BG" dirty="0"/>
          </a:p>
        </p:txBody>
      </p:sp>
      <p:sp>
        <p:nvSpPr>
          <p:cNvPr id="3" name="Контейнер за текст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дата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53916020-53EE-4453-BCE9-0856F7FB2DCB}" type="datetime1">
              <a:rPr lang="bg-BG" smtClean="0"/>
              <a:pPr/>
              <a:t>17.05.2023</a:t>
            </a:fld>
            <a:endParaRPr lang="bg-BG" dirty="0"/>
          </a:p>
        </p:txBody>
      </p:sp>
      <p:sp>
        <p:nvSpPr>
          <p:cNvPr id="5" name="Контейнер за долен колонтитул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rtl="0"/>
            <a:endParaRPr lang="bg-BG" dirty="0"/>
          </a:p>
        </p:txBody>
      </p:sp>
      <p:sp>
        <p:nvSpPr>
          <p:cNvPr id="6" name="Контейнер за номер на слайд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2A013F82-EE5E-44EE-A61D-E31C6657F26F}" type="slidenum">
              <a:rPr lang="bg-BG" smtClean="0"/>
              <a:pPr/>
              <a:t>‹#›</a:t>
            </a:fld>
            <a:endParaRPr lang="bg-BG"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артина 3">
            <a:extLst>
              <a:ext uri="{FF2B5EF4-FFF2-40B4-BE49-F238E27FC236}">
                <a16:creationId xmlns="" xmlns:a16="http://schemas.microsoft.com/office/drawing/2014/main" id="{790F0449-0F66-215E-E023-E18D3D71944D}"/>
              </a:ext>
            </a:extLst>
          </p:cNvPr>
          <p:cNvPicPr>
            <a:picLocks noChangeAspect="1"/>
          </p:cNvPicPr>
          <p:nvPr/>
        </p:nvPicPr>
        <p:blipFill>
          <a:blip r:embed="rId3"/>
          <a:stretch>
            <a:fillRect/>
          </a:stretch>
        </p:blipFill>
        <p:spPr>
          <a:xfrm>
            <a:off x="-3175" y="0"/>
            <a:ext cx="12192000" cy="6852646"/>
          </a:xfrm>
          <a:prstGeom prst="rect">
            <a:avLst/>
          </a:prstGeom>
        </p:spPr>
      </p:pic>
      <p:sp>
        <p:nvSpPr>
          <p:cNvPr id="5" name="Текстово поле 4">
            <a:extLst>
              <a:ext uri="{FF2B5EF4-FFF2-40B4-BE49-F238E27FC236}">
                <a16:creationId xmlns="" xmlns:a16="http://schemas.microsoft.com/office/drawing/2014/main" id="{52B66409-803E-D561-DC77-FCD69E182E67}"/>
              </a:ext>
            </a:extLst>
          </p:cNvPr>
          <p:cNvSpPr txBox="1"/>
          <p:nvPr/>
        </p:nvSpPr>
        <p:spPr>
          <a:xfrm>
            <a:off x="7534572" y="3103157"/>
            <a:ext cx="4474029" cy="523220"/>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r"/>
            <a:r>
              <a:rPr lang="bg-BG" sz="2800" dirty="0" smtClean="0"/>
              <a:t>Исма Ходжа</a:t>
            </a:r>
            <a:endParaRPr lang="bg-BG" sz="2800" dirty="0"/>
          </a:p>
        </p:txBody>
      </p:sp>
      <p:sp>
        <p:nvSpPr>
          <p:cNvPr id="6" name="Текстово поле 5"/>
          <p:cNvSpPr txBox="1"/>
          <p:nvPr/>
        </p:nvSpPr>
        <p:spPr>
          <a:xfrm>
            <a:off x="4294212" y="4581128"/>
            <a:ext cx="7776864" cy="2123658"/>
          </a:xfrm>
          <a:prstGeom prst="rect">
            <a:avLst/>
          </a:prstGeom>
          <a:noFill/>
          <a:effectLst>
            <a:outerShdw blurRad="50800" dist="38100" dir="2700000" algn="tl" rotWithShape="0">
              <a:prstClr val="black">
                <a:alpha val="40000"/>
              </a:prstClr>
            </a:outerShdw>
          </a:effectLst>
        </p:spPr>
        <p:txBody>
          <a:bodyPr wrap="square" rtlCol="0">
            <a:spAutoFit/>
          </a:bodyPr>
          <a:lstStyle/>
          <a:p>
            <a:r>
              <a:rPr lang="bg-BG" sz="3600" b="1" i="1" dirty="0">
                <a:solidFill>
                  <a:schemeClr val="accent1">
                    <a:lumMod val="60000"/>
                    <a:lumOff val="40000"/>
                  </a:schemeClr>
                </a:solidFill>
              </a:rPr>
              <a:t>Тема: </a:t>
            </a:r>
            <a:endParaRPr lang="bg-BG" sz="3600" b="1" i="1" dirty="0" smtClean="0">
              <a:solidFill>
                <a:schemeClr val="accent1">
                  <a:lumMod val="60000"/>
                  <a:lumOff val="40000"/>
                </a:schemeClr>
              </a:solidFill>
            </a:endParaRPr>
          </a:p>
          <a:p>
            <a:pPr lvl="1" algn="r"/>
            <a:r>
              <a:rPr lang="bg-BG" sz="3200" dirty="0"/>
              <a:t>Разработване на приложение за запис във видео файл на работен сеанс с дадено приложение</a:t>
            </a:r>
          </a:p>
        </p:txBody>
      </p:sp>
    </p:spTree>
    <p:extLst>
      <p:ext uri="{BB962C8B-B14F-4D97-AF65-F5344CB8AC3E}">
        <p14:creationId xmlns:p14="http://schemas.microsoft.com/office/powerpoint/2010/main" val="41820175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артина 3"/>
          <p:cNvPicPr>
            <a:picLocks noChangeAspect="1"/>
          </p:cNvPicPr>
          <p:nvPr/>
        </p:nvPicPr>
        <p:blipFill>
          <a:blip r:embed="rId3"/>
          <a:stretch>
            <a:fillRect/>
          </a:stretch>
        </p:blipFill>
        <p:spPr>
          <a:xfrm>
            <a:off x="0" y="15541"/>
            <a:ext cx="12188825" cy="6856214"/>
          </a:xfrm>
          <a:prstGeom prst="rect">
            <a:avLst/>
          </a:prstGeom>
        </p:spPr>
      </p:pic>
    </p:spTree>
    <p:extLst>
      <p:ext uri="{BB962C8B-B14F-4D97-AF65-F5344CB8AC3E}">
        <p14:creationId xmlns:p14="http://schemas.microsoft.com/office/powerpoint/2010/main" val="2139132589"/>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Картина 10"/>
          <p:cNvPicPr>
            <a:picLocks noChangeAspect="1"/>
          </p:cNvPicPr>
          <p:nvPr/>
        </p:nvPicPr>
        <p:blipFill>
          <a:blip r:embed="rId3"/>
          <a:stretch>
            <a:fillRect/>
          </a:stretch>
        </p:blipFill>
        <p:spPr>
          <a:xfrm>
            <a:off x="837828" y="1354738"/>
            <a:ext cx="10585176" cy="5055386"/>
          </a:xfrm>
          <a:prstGeom prst="rect">
            <a:avLst/>
          </a:prstGeom>
        </p:spPr>
      </p:pic>
      <p:sp>
        <p:nvSpPr>
          <p:cNvPr id="12" name="Правоъгълник 11"/>
          <p:cNvSpPr/>
          <p:nvPr/>
        </p:nvSpPr>
        <p:spPr>
          <a:xfrm>
            <a:off x="4006180" y="116632"/>
            <a:ext cx="3594254" cy="923330"/>
          </a:xfrm>
          <a:prstGeom prst="rect">
            <a:avLst/>
          </a:prstGeom>
          <a:noFill/>
        </p:spPr>
        <p:txBody>
          <a:bodyPr wrap="none" lIns="91440" tIns="45720" rIns="91440" bIns="45720">
            <a:spAutoFit/>
          </a:bodyPr>
          <a:lstStyle/>
          <a:p>
            <a:pPr algn="ctr"/>
            <a:r>
              <a:rPr lang="bg-BG" sz="54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Алгоритми</a:t>
            </a:r>
            <a:endParaRPr lang="bg-BG"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артина 3"/>
          <p:cNvPicPr>
            <a:picLocks noChangeAspect="1"/>
          </p:cNvPicPr>
          <p:nvPr/>
        </p:nvPicPr>
        <p:blipFill>
          <a:blip r:embed="rId3"/>
          <a:stretch>
            <a:fillRect/>
          </a:stretch>
        </p:blipFill>
        <p:spPr>
          <a:xfrm>
            <a:off x="693812" y="1422952"/>
            <a:ext cx="5212800" cy="5174400"/>
          </a:xfrm>
          <a:prstGeom prst="rect">
            <a:avLst/>
          </a:prstGeom>
        </p:spPr>
      </p:pic>
      <p:pic>
        <p:nvPicPr>
          <p:cNvPr id="5" name="Картина 4"/>
          <p:cNvPicPr>
            <a:picLocks noChangeAspect="1"/>
          </p:cNvPicPr>
          <p:nvPr/>
        </p:nvPicPr>
        <p:blipFill>
          <a:blip r:embed="rId4"/>
          <a:stretch>
            <a:fillRect/>
          </a:stretch>
        </p:blipFill>
        <p:spPr>
          <a:xfrm>
            <a:off x="6382444" y="1422952"/>
            <a:ext cx="5212800" cy="5174400"/>
          </a:xfrm>
          <a:prstGeom prst="rect">
            <a:avLst/>
          </a:prstGeom>
        </p:spPr>
      </p:pic>
      <p:sp>
        <p:nvSpPr>
          <p:cNvPr id="6" name="Правоъгълник 5"/>
          <p:cNvSpPr/>
          <p:nvPr/>
        </p:nvSpPr>
        <p:spPr>
          <a:xfrm>
            <a:off x="3378557" y="-51907"/>
            <a:ext cx="5249643" cy="923330"/>
          </a:xfrm>
          <a:prstGeom prst="rect">
            <a:avLst/>
          </a:prstGeom>
          <a:noFill/>
        </p:spPr>
        <p:txBody>
          <a:bodyPr wrap="none" lIns="91440" tIns="45720" rIns="91440" bIns="45720">
            <a:spAutoFit/>
          </a:bodyPr>
          <a:lstStyle/>
          <a:p>
            <a:pPr algn="ctr"/>
            <a:r>
              <a:rPr lang="bg-BG" sz="5400" b="1" dirty="0" smtClean="0">
                <a:ln w="9525">
                  <a:solidFill>
                    <a:schemeClr val="bg1"/>
                  </a:solidFill>
                  <a:prstDash val="solid"/>
                </a:ln>
                <a:effectLst>
                  <a:outerShdw blurRad="12700" dist="38100" dir="2700000" algn="tl" rotWithShape="0">
                    <a:schemeClr val="bg1">
                      <a:lumMod val="50000"/>
                    </a:schemeClr>
                  </a:outerShdw>
                </a:effectLst>
              </a:rPr>
              <a:t>Моят алгори</a:t>
            </a:r>
            <a:r>
              <a:rPr lang="bg-BG" sz="54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тъм</a:t>
            </a:r>
            <a:endParaRPr lang="bg-BG"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7" name="Правоъгълник 6"/>
          <p:cNvSpPr/>
          <p:nvPr/>
        </p:nvSpPr>
        <p:spPr>
          <a:xfrm>
            <a:off x="8391315" y="809623"/>
            <a:ext cx="888000" cy="584775"/>
          </a:xfrm>
          <a:prstGeom prst="rect">
            <a:avLst/>
          </a:prstGeom>
          <a:noFill/>
        </p:spPr>
        <p:txBody>
          <a:bodyPr wrap="none" lIns="91440" tIns="45720" rIns="91440" bIns="45720">
            <a:spAutoFit/>
          </a:bodyPr>
          <a:lstStyle/>
          <a:p>
            <a:pPr algn="ctr"/>
            <a:r>
              <a:rPr lang="bg-BG" sz="32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Код</a:t>
            </a:r>
            <a:endParaRPr lang="bg-BG" sz="3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8" name="Правоъгълник 7"/>
          <p:cNvSpPr/>
          <p:nvPr/>
        </p:nvSpPr>
        <p:spPr>
          <a:xfrm>
            <a:off x="1873680" y="838177"/>
            <a:ext cx="2313454" cy="584775"/>
          </a:xfrm>
          <a:prstGeom prst="rect">
            <a:avLst/>
          </a:prstGeom>
          <a:noFill/>
        </p:spPr>
        <p:txBody>
          <a:bodyPr wrap="none" lIns="91440" tIns="45720" rIns="91440" bIns="45720">
            <a:spAutoFit/>
          </a:bodyPr>
          <a:lstStyle/>
          <a:p>
            <a:pPr algn="ctr"/>
            <a:r>
              <a:rPr lang="bg-BG" sz="32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Блок-схема</a:t>
            </a:r>
            <a:endParaRPr lang="bg-BG" sz="3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247816014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Правоъгълник 7"/>
          <p:cNvSpPr/>
          <p:nvPr/>
        </p:nvSpPr>
        <p:spPr>
          <a:xfrm>
            <a:off x="2853642" y="188640"/>
            <a:ext cx="6697154" cy="923330"/>
          </a:xfrm>
          <a:prstGeom prst="rect">
            <a:avLst/>
          </a:prstGeom>
          <a:noFill/>
        </p:spPr>
        <p:txBody>
          <a:bodyPr wrap="none" lIns="91440" tIns="45720" rIns="91440" bIns="45720">
            <a:spAutoFit/>
          </a:bodyPr>
          <a:lstStyle/>
          <a:p>
            <a:pPr algn="ctr"/>
            <a:r>
              <a:rPr lang="bg-BG" sz="54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Основни библиотеки</a:t>
            </a:r>
            <a:endParaRPr lang="bg-BG"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1026" name="Picture 2" descr="OpenCV SVG Vector Logos - Vector Logo Zon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460" y="1353981"/>
            <a:ext cx="6000946" cy="3000473"/>
          </a:xfrm>
          <a:prstGeom prst="rect">
            <a:avLst/>
          </a:prstGeom>
          <a:noFill/>
          <a:extLst>
            <a:ext uri="{909E8E84-426E-40DD-AFC4-6F175D3DCCD1}">
              <a14:hiddenFill xmlns:a14="http://schemas.microsoft.com/office/drawing/2010/main">
                <a:solidFill>
                  <a:srgbClr val="FFFFFF"/>
                </a:solidFill>
              </a14:hiddenFill>
            </a:ext>
          </a:extLst>
        </p:spPr>
      </p:pic>
      <p:pic>
        <p:nvPicPr>
          <p:cNvPr id="7" name="Картина 6"/>
          <p:cNvPicPr>
            <a:picLocks noChangeAspect="1"/>
          </p:cNvPicPr>
          <p:nvPr/>
        </p:nvPicPr>
        <p:blipFill>
          <a:blip r:embed="rId4"/>
          <a:stretch>
            <a:fillRect/>
          </a:stretch>
        </p:blipFill>
        <p:spPr>
          <a:xfrm>
            <a:off x="5302324" y="3284984"/>
            <a:ext cx="5878388" cy="3306593"/>
          </a:xfrm>
          <a:prstGeom prst="rect">
            <a:avLst/>
          </a:prstGeom>
        </p:spPr>
      </p:pic>
    </p:spTree>
    <p:extLst>
      <p:ext uri="{BB962C8B-B14F-4D97-AF65-F5344CB8AC3E}">
        <p14:creationId xmlns:p14="http://schemas.microsoft.com/office/powerpoint/2010/main" val="2681425051"/>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Картина 6"/>
          <p:cNvPicPr>
            <a:picLocks noChangeAspect="1"/>
          </p:cNvPicPr>
          <p:nvPr/>
        </p:nvPicPr>
        <p:blipFill>
          <a:blip r:embed="rId3"/>
          <a:stretch>
            <a:fillRect/>
          </a:stretch>
        </p:blipFill>
        <p:spPr>
          <a:xfrm>
            <a:off x="1197868" y="1196752"/>
            <a:ext cx="9525000" cy="5448300"/>
          </a:xfrm>
          <a:prstGeom prst="rect">
            <a:avLst/>
          </a:prstGeom>
        </p:spPr>
      </p:pic>
      <p:sp>
        <p:nvSpPr>
          <p:cNvPr id="8" name="Правоъгълник 7"/>
          <p:cNvSpPr/>
          <p:nvPr/>
        </p:nvSpPr>
        <p:spPr>
          <a:xfrm>
            <a:off x="3718148" y="273422"/>
            <a:ext cx="4151586" cy="923330"/>
          </a:xfrm>
          <a:prstGeom prst="rect">
            <a:avLst/>
          </a:prstGeom>
          <a:noFill/>
        </p:spPr>
        <p:txBody>
          <a:bodyPr wrap="none" lIns="91440" tIns="45720" rIns="91440" bIns="45720">
            <a:spAutoFit/>
          </a:bodyPr>
          <a:lstStyle/>
          <a:p>
            <a:pPr algn="ctr"/>
            <a:r>
              <a:rPr lang="bg-BG" sz="5400" b="1" dirty="0" smtClean="0">
                <a:ln w="9525">
                  <a:solidFill>
                    <a:schemeClr val="bg1"/>
                  </a:solidFill>
                  <a:prstDash val="solid"/>
                </a:ln>
                <a:effectLst>
                  <a:outerShdw blurRad="12700" dist="38100" dir="2700000" algn="tl" rotWithShape="0">
                    <a:schemeClr val="bg1">
                      <a:lumMod val="50000"/>
                    </a:schemeClr>
                  </a:outerShdw>
                </a:effectLst>
              </a:rPr>
              <a:t>Приложение</a:t>
            </a:r>
            <a:endParaRPr lang="bg-BG"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2271545639"/>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артина 3">
            <a:extLst>
              <a:ext uri="{FF2B5EF4-FFF2-40B4-BE49-F238E27FC236}">
                <a16:creationId xmlns="" xmlns:a16="http://schemas.microsoft.com/office/drawing/2014/main" id="{790F0449-0F66-215E-E023-E18D3D71944D}"/>
              </a:ext>
            </a:extLst>
          </p:cNvPr>
          <p:cNvPicPr>
            <a:picLocks noChangeAspect="1"/>
          </p:cNvPicPr>
          <p:nvPr/>
        </p:nvPicPr>
        <p:blipFill>
          <a:blip r:embed="rId3"/>
          <a:stretch>
            <a:fillRect/>
          </a:stretch>
        </p:blipFill>
        <p:spPr>
          <a:xfrm>
            <a:off x="-3175" y="0"/>
            <a:ext cx="12192000" cy="6852646"/>
          </a:xfrm>
          <a:prstGeom prst="rect">
            <a:avLst/>
          </a:prstGeom>
        </p:spPr>
      </p:pic>
      <p:sp>
        <p:nvSpPr>
          <p:cNvPr id="6" name="Текстово поле 5"/>
          <p:cNvSpPr txBox="1"/>
          <p:nvPr/>
        </p:nvSpPr>
        <p:spPr>
          <a:xfrm>
            <a:off x="4222204" y="5301208"/>
            <a:ext cx="7776864" cy="830997"/>
          </a:xfrm>
          <a:prstGeom prst="rect">
            <a:avLst/>
          </a:prstGeom>
          <a:noFill/>
          <a:effectLst>
            <a:outerShdw blurRad="50800" dist="38100" dir="2700000" algn="tl" rotWithShape="0">
              <a:prstClr val="black">
                <a:alpha val="40000"/>
              </a:prstClr>
            </a:outerShdw>
          </a:effectLst>
        </p:spPr>
        <p:txBody>
          <a:bodyPr wrap="square" rtlCol="0">
            <a:spAutoFit/>
          </a:bodyPr>
          <a:lstStyle/>
          <a:p>
            <a:pPr algn="r"/>
            <a:r>
              <a:rPr lang="bg-BG" sz="4800" b="1" i="1" dirty="0" smtClean="0">
                <a:solidFill>
                  <a:schemeClr val="accent1">
                    <a:lumMod val="60000"/>
                    <a:lumOff val="40000"/>
                  </a:schemeClr>
                </a:solidFill>
              </a:rPr>
              <a:t>Благодаря за вниманието!</a:t>
            </a:r>
            <a:endParaRPr lang="bg-BG" sz="4800" b="1" i="1" dirty="0" smtClean="0">
              <a:solidFill>
                <a:schemeClr val="accent1">
                  <a:lumMod val="60000"/>
                  <a:lumOff val="40000"/>
                </a:schemeClr>
              </a:solidFill>
            </a:endParaRPr>
          </a:p>
        </p:txBody>
      </p:sp>
    </p:spTree>
    <p:extLst>
      <p:ext uri="{BB962C8B-B14F-4D97-AF65-F5344CB8AC3E}">
        <p14:creationId xmlns:p14="http://schemas.microsoft.com/office/powerpoint/2010/main" val="1488657441"/>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Електриковосин тунел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872_TF02895261_TF02895261" id="{6017F570-5693-4CA4-9F4A-B7851DDC7585}" vid="{956A6CAC-B52B-4E9F-B1B2-F7BCD88D56B1}"/>
    </a:ext>
  </a:extLst>
</a:theme>
</file>

<file path=ppt/theme/theme2.xml><?xml version="1.0" encoding="utf-8"?>
<a:theme xmlns:a="http://schemas.openxmlformats.org/drawingml/2006/main" name="Тема на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Тема на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Props1.xml><?xml version="1.0" encoding="utf-8"?>
<ds:datastoreItem xmlns:ds="http://schemas.openxmlformats.org/officeDocument/2006/customXml" ds:itemID="{74228E6B-D70C-44BB-A81F-A245495F612B}">
  <ds:schemaRefs>
    <ds:schemaRef ds:uri="http://schemas.microsoft.com/sharepoint/v3/contenttype/forms"/>
  </ds:schemaRefs>
</ds:datastoreItem>
</file>

<file path=customXml/itemProps2.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0E41224-0370-4595-877C-23316CD80004}">
  <ds:schemaRefs>
    <ds:schemaRef ds:uri="http://schemas.microsoft.com/office/infopath/2007/PartnerControls"/>
    <ds:schemaRef ds:uri="http://purl.org/dc/terms/"/>
    <ds:schemaRef ds:uri="http://schemas.microsoft.com/office/2006/documentManagement/types"/>
    <ds:schemaRef ds:uri="4873beb7-5857-4685-be1f-d57550cc96cc"/>
    <ds:schemaRef ds:uri="http://purl.org/dc/elements/1.1/"/>
    <ds:schemaRef ds:uri="http://schemas.microsoft.com/office/2006/metadata/propertie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Бизнес презентация с електриковосин тунел (широк екран)</Template>
  <TotalTime>0</TotalTime>
  <Words>718</Words>
  <Application>Microsoft Office PowerPoint</Application>
  <PresentationFormat>По избор</PresentationFormat>
  <Paragraphs>39</Paragraphs>
  <Slides>7</Slides>
  <Notes>7</Notes>
  <HiddenSlides>0</HiddenSlides>
  <MMClips>0</MMClips>
  <ScaleCrop>false</ScaleCrop>
  <HeadingPairs>
    <vt:vector size="6" baseType="variant">
      <vt:variant>
        <vt:lpstr>Използвани шрифтове</vt:lpstr>
      </vt:variant>
      <vt:variant>
        <vt:i4>2</vt:i4>
      </vt:variant>
      <vt:variant>
        <vt:lpstr>Тема</vt:lpstr>
      </vt:variant>
      <vt:variant>
        <vt:i4>1</vt:i4>
      </vt:variant>
      <vt:variant>
        <vt:lpstr>Заглавия на слайдовете</vt:lpstr>
      </vt:variant>
      <vt:variant>
        <vt:i4>7</vt:i4>
      </vt:variant>
    </vt:vector>
  </HeadingPairs>
  <TitlesOfParts>
    <vt:vector size="10" baseType="lpstr">
      <vt:lpstr>Arial</vt:lpstr>
      <vt:lpstr>Corbel</vt:lpstr>
      <vt:lpstr>Електриковосин тунел 16x9</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2023-05-16T23:11:20Z</dcterms:created>
  <dcterms:modified xsi:type="dcterms:W3CDTF">2023-05-17T10:18:03Z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